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6" r:id="rId3"/>
  </p:sldIdLst>
  <p:sldSz cx="10693400" cy="7561263"/>
  <p:notesSz cx="6797675" cy="9928225"/>
  <p:defaultTextStyle>
    <a:defPPr>
      <a:defRPr lang="ru-RU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82" userDrawn="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B4E3"/>
    <a:srgbClr val="A1CFDF"/>
    <a:srgbClr val="A3BDDD"/>
    <a:srgbClr val="FFFFFF"/>
    <a:srgbClr val="000000"/>
    <a:srgbClr val="996633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15" d="100"/>
          <a:sy n="115" d="100"/>
        </p:scale>
        <p:origin x="-936" y="-96"/>
      </p:cViewPr>
      <p:guideLst>
        <p:guide orient="horz" pos="238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797F59-706C-431A-832A-A5F9B40C751F}" type="datetimeFigureOut">
              <a:rPr lang="ru-RU" smtClean="0"/>
              <a:pPr/>
              <a:t>05.05.2025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66763" y="744538"/>
            <a:ext cx="52641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576D56-67BB-42A3-AE4A-6CEC0115E7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5029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1AA6-0A95-4AFA-8A37-09CC2BF4DBE8}" type="datetimeFigureOut">
              <a:rPr lang="ru-RU" smtClean="0"/>
              <a:pPr/>
              <a:t>05.05.2025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D2AE-BD47-4EEA-8A27-D9F234099E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7009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1AA6-0A95-4AFA-8A37-09CC2BF4DBE8}" type="datetimeFigureOut">
              <a:rPr lang="ru-RU" smtClean="0"/>
              <a:pPr/>
              <a:t>05.05.2025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D2AE-BD47-4EEA-8A27-D9F234099E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1487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67112" y="334306"/>
            <a:ext cx="2812588" cy="71131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5639" y="334306"/>
            <a:ext cx="8263250" cy="71131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1AA6-0A95-4AFA-8A37-09CC2BF4DBE8}" type="datetimeFigureOut">
              <a:rPr lang="ru-RU" smtClean="0"/>
              <a:pPr/>
              <a:t>05.05.2025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D2AE-BD47-4EEA-8A27-D9F234099E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3523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1AA6-0A95-4AFA-8A37-09CC2BF4DBE8}" type="datetimeFigureOut">
              <a:rPr lang="ru-RU" smtClean="0"/>
              <a:pPr/>
              <a:t>05.05.2025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D2AE-BD47-4EEA-8A27-D9F234099E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7501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1AA6-0A95-4AFA-8A37-09CC2BF4DBE8}" type="datetimeFigureOut">
              <a:rPr lang="ru-RU" smtClean="0"/>
              <a:pPr/>
              <a:t>05.05.2025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D2AE-BD47-4EEA-8A27-D9F234099E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790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5639" y="1944575"/>
            <a:ext cx="5537918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41781" y="1944575"/>
            <a:ext cx="5537919" cy="5502919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1AA6-0A95-4AFA-8A37-09CC2BF4DBE8}" type="datetimeFigureOut">
              <a:rPr lang="ru-RU" smtClean="0"/>
              <a:pPr/>
              <a:t>05.05.2025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D2AE-BD47-4EEA-8A27-D9F234099E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3362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1AA6-0A95-4AFA-8A37-09CC2BF4DBE8}" type="datetimeFigureOut">
              <a:rPr lang="ru-RU" smtClean="0"/>
              <a:pPr/>
              <a:t>05.05.2025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D2AE-BD47-4EEA-8A27-D9F234099E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6443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1AA6-0A95-4AFA-8A37-09CC2BF4DBE8}" type="datetimeFigureOut">
              <a:rPr lang="ru-RU" smtClean="0"/>
              <a:pPr/>
              <a:t>05.05.2025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D2AE-BD47-4EEA-8A27-D9F234099E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8381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1AA6-0A95-4AFA-8A37-09CC2BF4DBE8}" type="datetimeFigureOut">
              <a:rPr lang="ru-RU" smtClean="0"/>
              <a:pPr/>
              <a:t>05.05.2025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D2AE-BD47-4EEA-8A27-D9F234099E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1649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1AA6-0A95-4AFA-8A37-09CC2BF4DBE8}" type="datetimeFigureOut">
              <a:rPr lang="ru-RU" smtClean="0"/>
              <a:pPr/>
              <a:t>05.05.2025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D2AE-BD47-4EEA-8A27-D9F234099E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491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D1AA6-0A95-4AFA-8A37-09CC2BF4DBE8}" type="datetimeFigureOut">
              <a:rPr lang="ru-RU" smtClean="0"/>
              <a:pPr/>
              <a:t>05.05.2025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8D2AE-BD47-4EEA-8A27-D9F234099E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395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D1AA6-0A95-4AFA-8A37-09CC2BF4DBE8}" type="datetimeFigureOut">
              <a:rPr lang="ru-RU" smtClean="0"/>
              <a:pPr/>
              <a:t>05.05.2025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8D2AE-BD47-4EEA-8A27-D9F234099E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6846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1.jpeg"/><Relationship Id="rId18" Type="http://schemas.openxmlformats.org/officeDocument/2006/relationships/image" Target="../media/image16.png"/><Relationship Id="rId3" Type="http://schemas.openxmlformats.org/officeDocument/2006/relationships/image" Target="../media/image2.gif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image" Target="../media/image1.jpeg"/><Relationship Id="rId16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9.jpeg"/><Relationship Id="rId5" Type="http://schemas.openxmlformats.org/officeDocument/2006/relationships/image" Target="../media/image4.gif"/><Relationship Id="rId15" Type="http://schemas.openxmlformats.org/officeDocument/2006/relationships/image" Target="../media/image13.png"/><Relationship Id="rId10" Type="http://schemas.microsoft.com/office/2007/relationships/hdphoto" Target="../media/hdphoto1.wdp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" descr="F:\рабочий стол\буклеты Моск. рег\Буклет 2ст Академии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66"/>
          <a:stretch/>
        </p:blipFill>
        <p:spPr bwMode="auto">
          <a:xfrm>
            <a:off x="7146899" y="0"/>
            <a:ext cx="3553406" cy="755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Прямоугольник 28"/>
          <p:cNvSpPr/>
          <p:nvPr/>
        </p:nvSpPr>
        <p:spPr>
          <a:xfrm>
            <a:off x="7195410" y="684287"/>
            <a:ext cx="3456385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500" b="1" kern="0" spc="-100" dirty="0">
                <a:solidFill>
                  <a:srgbClr val="9966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Академия </a:t>
            </a:r>
          </a:p>
          <a:p>
            <a:pPr algn="ctr"/>
            <a:r>
              <a:rPr lang="ru-RU" sz="1500" b="1" kern="0" spc="-100" dirty="0">
                <a:solidFill>
                  <a:srgbClr val="9966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Федеральной службы безопасности </a:t>
            </a:r>
          </a:p>
          <a:p>
            <a:pPr algn="ctr"/>
            <a:r>
              <a:rPr lang="ru-RU" sz="1500" b="1" kern="0" spc="-100" dirty="0">
                <a:solidFill>
                  <a:srgbClr val="99663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Российской Федерации</a:t>
            </a:r>
            <a:endParaRPr lang="ru-RU" sz="1500" b="1" spc="-100" dirty="0">
              <a:solidFill>
                <a:srgbClr val="996633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051" name="Picture 3" descr="F:\рабочий стол\буклеты Моск. рег\qr-code (А).gif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2087" y="5724847"/>
            <a:ext cx="1306581" cy="13065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F:\рабочий стол\буклеты Моск. рег\орел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1184" y="2700511"/>
            <a:ext cx="1944216" cy="2942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F:\рабочий стол\буклеты Моск. рег\qr-code (счетчик.gif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908" y="5724847"/>
            <a:ext cx="1349952" cy="1349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3970929" y="289114"/>
            <a:ext cx="2698175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500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Контактная информация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693048" y="5508823"/>
            <a:ext cx="14061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САЙТ АКАДЕМИИ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618508" y="7020991"/>
            <a:ext cx="155523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www.academy.fsb.ru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5418708" y="5508823"/>
            <a:ext cx="1451038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САЙТ ОЛИМПИАД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511682" y="7019383"/>
            <a:ext cx="1265090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www.v-olymp.ru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546500" y="756295"/>
            <a:ext cx="356400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1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г. Москва, Мичуринский проспект, д. 70</a:t>
            </a:r>
            <a:endParaRPr lang="ru-RU" sz="1100" b="1" dirty="0">
              <a:solidFill>
                <a:srgbClr val="002060"/>
              </a:solidFill>
              <a:latin typeface="PT Sans"/>
              <a:cs typeface="Arial" pitchFamily="34" charset="0"/>
            </a:endParaRPr>
          </a:p>
        </p:txBody>
      </p:sp>
      <p:pic>
        <p:nvPicPr>
          <p:cNvPr id="1031" name="Picture 7" descr="F:\рабочий стол\буклеты Моск. рег\349-3492846_by-bus-icon-clipart2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3085" y="1237320"/>
            <a:ext cx="495503" cy="455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Прямоугольник 19"/>
          <p:cNvSpPr/>
          <p:nvPr/>
        </p:nvSpPr>
        <p:spPr>
          <a:xfrm>
            <a:off x="4502492" y="1141159"/>
            <a:ext cx="2246769" cy="623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5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Остановка общественного транспорта «Мичуринский проспект, д.70» </a:t>
            </a:r>
          </a:p>
        </p:txBody>
      </p:sp>
      <p:pic>
        <p:nvPicPr>
          <p:cNvPr id="1032" name="Picture 8" descr="F:\рабочий стол\буклеты Моск. рег\Московский-метрополитен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4532" y="1914625"/>
            <a:ext cx="360000" cy="436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8" descr="F:\рабочий стол\буклеты Моск. рег\Московский-метрополитен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4532" y="3127831"/>
            <a:ext cx="360000" cy="436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26028" y="2498716"/>
            <a:ext cx="360000" cy="436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4502492" y="1836415"/>
            <a:ext cx="25003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50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«Проспект Вернадского» </a:t>
            </a:r>
          </a:p>
          <a:p>
            <a:r>
              <a:rPr lang="ru-RU" sz="115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(первый вагон из центра) автобусами № </a:t>
            </a:r>
            <a:r>
              <a:rPr lang="ru-RU" sz="115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793</a:t>
            </a:r>
            <a:endParaRPr lang="ru-RU" sz="115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502492" y="2484487"/>
            <a:ext cx="2500392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50" b="1" dirty="0">
                <a:solidFill>
                  <a:srgbClr val="FFC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«Мичуринский проспект» </a:t>
            </a:r>
            <a:r>
              <a:rPr lang="ru-RU" sz="115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электробус № М17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4502492" y="3112809"/>
            <a:ext cx="2500392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50" b="1" dirty="0">
                <a:solidFill>
                  <a:schemeClr val="accent5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«</a:t>
            </a:r>
            <a:r>
              <a:rPr lang="ru-RU" sz="1150" b="1" dirty="0" err="1">
                <a:solidFill>
                  <a:schemeClr val="accent5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Аминьевская</a:t>
            </a:r>
            <a:r>
              <a:rPr lang="ru-RU" sz="1150" b="1" dirty="0">
                <a:solidFill>
                  <a:schemeClr val="accent5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» </a:t>
            </a:r>
          </a:p>
          <a:p>
            <a:r>
              <a:rPr lang="ru-RU" sz="115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автобусом № </a:t>
            </a:r>
            <a:r>
              <a:rPr lang="ru-RU" sz="1150" dirty="0" smtClean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274</a:t>
            </a:r>
            <a:endParaRPr lang="ru-RU" sz="115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4080734" y="3745498"/>
            <a:ext cx="2478564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500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Контактные телефоны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853173" y="4171629"/>
            <a:ext cx="2933687" cy="1049162"/>
          </a:xfrm>
          <a:prstGeom prst="roundRect">
            <a:avLst/>
          </a:prstGeom>
          <a:solidFill>
            <a:schemeClr val="bg1"/>
          </a:solidFill>
          <a:ln w="63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932750" y="660187"/>
            <a:ext cx="2458261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95517"/>
            <a:r>
              <a:rPr lang="ru-RU" sz="11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ЛИЧНОСТНЫЙ РОСТ</a:t>
            </a:r>
          </a:p>
          <a:p>
            <a:pPr defTabSz="995517"/>
            <a:r>
              <a:rPr lang="ru-RU" sz="11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получение высшего образования, </a:t>
            </a:r>
            <a:br>
              <a:rPr lang="ru-RU" sz="11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1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звание офицер (лейтенант)</a:t>
            </a:r>
            <a:endParaRPr lang="ru-RU" sz="900" dirty="0">
              <a:solidFill>
                <a:srgbClr val="002060"/>
              </a:solidFill>
              <a:latin typeface="STIX Two Text"/>
            </a:endParaRPr>
          </a:p>
        </p:txBody>
      </p:sp>
      <p:pic>
        <p:nvPicPr>
          <p:cNvPr id="26" name="Рисунок 25"/>
          <p:cNvPicPr>
            <a:picLocks noChangeAspect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colorTemperature colorTemp="11200"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058" y="1412195"/>
            <a:ext cx="607201" cy="424220"/>
          </a:xfrm>
          <a:prstGeom prst="rect">
            <a:avLst/>
          </a:prstGeom>
        </p:spPr>
      </p:pic>
      <p:sp>
        <p:nvSpPr>
          <p:cNvPr id="27" name="Прямоугольник 26"/>
          <p:cNvSpPr/>
          <p:nvPr/>
        </p:nvSpPr>
        <p:spPr>
          <a:xfrm>
            <a:off x="932750" y="1905808"/>
            <a:ext cx="2555404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95517"/>
            <a:r>
              <a:rPr lang="ru-RU" sz="11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ЖИЛИЩНОЕ ОБЕСПЕЧЕНИЕ</a:t>
            </a:r>
          </a:p>
          <a:p>
            <a:pPr defTabSz="995517"/>
            <a:r>
              <a:rPr lang="ru-RU" sz="11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участие в НИС военнослужащих;</a:t>
            </a:r>
          </a:p>
          <a:p>
            <a:pPr defTabSz="995517"/>
            <a:r>
              <a:rPr lang="ru-RU" sz="11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служебное жилье на период военной службы или денежная компенсация за наем жилья</a:t>
            </a:r>
          </a:p>
        </p:txBody>
      </p:sp>
      <p:pic>
        <p:nvPicPr>
          <p:cNvPr id="32" name="Рисунок 31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6"/>
          <a:stretch/>
        </p:blipFill>
        <p:spPr>
          <a:xfrm>
            <a:off x="183645" y="2034633"/>
            <a:ext cx="731932" cy="688739"/>
          </a:xfrm>
          <a:prstGeom prst="rect">
            <a:avLst/>
          </a:prstGeom>
        </p:spPr>
      </p:pic>
      <p:sp>
        <p:nvSpPr>
          <p:cNvPr id="35" name="Прямоугольник с двумя вырезанными противолежащими углами 44"/>
          <p:cNvSpPr/>
          <p:nvPr/>
        </p:nvSpPr>
        <p:spPr>
          <a:xfrm>
            <a:off x="932750" y="2892435"/>
            <a:ext cx="2478369" cy="600164"/>
          </a:xfrm>
          <a:prstGeom prst="snip2DiagRect">
            <a:avLst>
              <a:gd name="adj1" fmla="val 0"/>
              <a:gd name="adj2" fmla="val 0"/>
            </a:avLst>
          </a:prstGeom>
        </p:spPr>
        <p:txBody>
          <a:bodyPr wrap="square">
            <a:spAutoFit/>
          </a:bodyPr>
          <a:lstStyle/>
          <a:p>
            <a:pPr defTabSz="995517"/>
            <a:r>
              <a:rPr lang="ru-RU" sz="11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МЕДИЦИНСКОЕ ОБЕСПЕЧЕНИЕ</a:t>
            </a:r>
          </a:p>
          <a:p>
            <a:pPr defTabSz="995517"/>
            <a:r>
              <a:rPr lang="ru-RU" sz="1100" spc="-2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бесплатное обследование, лечение, обеспечение лекарствами</a:t>
            </a:r>
          </a:p>
        </p:txBody>
      </p:sp>
      <p:pic>
        <p:nvPicPr>
          <p:cNvPr id="37" name="Рисунок 36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073" y="2988100"/>
            <a:ext cx="503574" cy="428253"/>
          </a:xfrm>
          <a:prstGeom prst="rect">
            <a:avLst/>
          </a:prstGeom>
        </p:spPr>
      </p:pic>
      <p:sp>
        <p:nvSpPr>
          <p:cNvPr id="38" name="Прямоугольник 37"/>
          <p:cNvSpPr/>
          <p:nvPr/>
        </p:nvSpPr>
        <p:spPr>
          <a:xfrm>
            <a:off x="932750" y="3589172"/>
            <a:ext cx="285017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95517"/>
            <a:r>
              <a:rPr lang="ru-RU" sz="11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БЕСПЛАТНОЕ ПОВЫШЕНИЕ КВАЛИФИКАЦИИ</a:t>
            </a:r>
          </a:p>
        </p:txBody>
      </p:sp>
      <p:pic>
        <p:nvPicPr>
          <p:cNvPr id="39" name="Рисунок 38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29" t="11687" r="10098" b="14992"/>
          <a:stretch/>
        </p:blipFill>
        <p:spPr>
          <a:xfrm>
            <a:off x="173572" y="3537508"/>
            <a:ext cx="752079" cy="675171"/>
          </a:xfrm>
          <a:prstGeom prst="rect">
            <a:avLst/>
          </a:prstGeom>
        </p:spPr>
      </p:pic>
      <p:sp>
        <p:nvSpPr>
          <p:cNvPr id="40" name="Прямоугольник 39"/>
          <p:cNvSpPr/>
          <p:nvPr/>
        </p:nvSpPr>
        <p:spPr>
          <a:xfrm>
            <a:off x="932750" y="4293172"/>
            <a:ext cx="285889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95517"/>
            <a:r>
              <a:rPr lang="ru-RU" sz="11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ПОДЪЕМНОЕ ПОСОБИЕ</a:t>
            </a:r>
          </a:p>
          <a:p>
            <a:pPr defTabSz="995517"/>
            <a:r>
              <a:rPr lang="ru-RU" sz="1100" spc="-2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 переезде к новому месту службы</a:t>
            </a:r>
          </a:p>
        </p:txBody>
      </p:sp>
      <p:pic>
        <p:nvPicPr>
          <p:cNvPr id="41" name="Рисунок 40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877" y="4284687"/>
            <a:ext cx="517468" cy="516292"/>
          </a:xfrm>
          <a:prstGeom prst="rect">
            <a:avLst/>
          </a:prstGeom>
        </p:spPr>
      </p:pic>
      <p:sp>
        <p:nvSpPr>
          <p:cNvPr id="42" name="Прямоугольник 41"/>
          <p:cNvSpPr/>
          <p:nvPr/>
        </p:nvSpPr>
        <p:spPr>
          <a:xfrm>
            <a:off x="932750" y="5042291"/>
            <a:ext cx="243681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95517"/>
            <a:r>
              <a:rPr lang="ru-RU" sz="11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СОЦИАЛЬНАЯ ПОДДЕРЖКА СЕМЕЙ ВОЕННОСЛУЖАЩИХ</a:t>
            </a:r>
          </a:p>
        </p:txBody>
      </p:sp>
      <p:pic>
        <p:nvPicPr>
          <p:cNvPr id="43" name="Рисунок 42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896" y="4985327"/>
            <a:ext cx="742512" cy="740510"/>
          </a:xfrm>
          <a:prstGeom prst="rect">
            <a:avLst/>
          </a:prstGeom>
        </p:spPr>
      </p:pic>
      <p:sp>
        <p:nvSpPr>
          <p:cNvPr id="44" name="Прямоугольник 43"/>
          <p:cNvSpPr/>
          <p:nvPr/>
        </p:nvSpPr>
        <p:spPr>
          <a:xfrm>
            <a:off x="932750" y="5671863"/>
            <a:ext cx="248829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95517"/>
            <a:r>
              <a:rPr lang="ru-RU" sz="1100" b="1" spc="-3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ПЕРЕВОЗ ЛИЧНОГО ИМУЩЕСТВА</a:t>
            </a:r>
          </a:p>
          <a:p>
            <a:pPr defTabSz="995517"/>
            <a:r>
              <a:rPr lang="ru-RU" sz="1100" spc="-2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возможность бесплатного перевоза имущества при переводе к новому месту службы</a:t>
            </a:r>
          </a:p>
        </p:txBody>
      </p:sp>
      <p:pic>
        <p:nvPicPr>
          <p:cNvPr id="45" name="Рисунок 44"/>
          <p:cNvPicPr>
            <a:picLocks noChangeAspect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31" t="27824" r="24579" b="26664"/>
          <a:stretch/>
        </p:blipFill>
        <p:spPr>
          <a:xfrm>
            <a:off x="177917" y="5775284"/>
            <a:ext cx="698360" cy="585448"/>
          </a:xfrm>
          <a:prstGeom prst="rect">
            <a:avLst/>
          </a:prstGeom>
        </p:spPr>
      </p:pic>
      <p:sp>
        <p:nvSpPr>
          <p:cNvPr id="46" name="Прямоугольник 45"/>
          <p:cNvSpPr/>
          <p:nvPr/>
        </p:nvSpPr>
        <p:spPr>
          <a:xfrm>
            <a:off x="932750" y="6562424"/>
            <a:ext cx="246644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95517"/>
            <a:r>
              <a:rPr lang="ru-RU" sz="1100" b="1" spc="-3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ДОПОЛНИТЕЛЬНЫЕ ЛЬГОТЫ, ГАРАНТИИ И КОМПЕСАЦИИ</a:t>
            </a:r>
          </a:p>
          <a:p>
            <a:pPr defTabSz="995517"/>
            <a:r>
              <a:rPr lang="ru-RU" sz="1100" spc="-3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 выполнении служебных обязанностей в особых условиях</a:t>
            </a:r>
          </a:p>
        </p:txBody>
      </p:sp>
      <p:pic>
        <p:nvPicPr>
          <p:cNvPr id="47" name="Рисунок 46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874" y="695552"/>
            <a:ext cx="431263" cy="550554"/>
          </a:xfrm>
          <a:prstGeom prst="rect">
            <a:avLst/>
          </a:prstGeom>
        </p:spPr>
      </p:pic>
      <p:pic>
        <p:nvPicPr>
          <p:cNvPr id="48" name="Рисунок 47"/>
          <p:cNvPicPr>
            <a:picLocks noChangeAspect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67" t="21394" r="29272" b="22038"/>
          <a:stretch/>
        </p:blipFill>
        <p:spPr>
          <a:xfrm>
            <a:off x="278220" y="6686381"/>
            <a:ext cx="579685" cy="579223"/>
          </a:xfrm>
          <a:prstGeom prst="rect">
            <a:avLst/>
          </a:prstGeom>
        </p:spPr>
      </p:pic>
      <p:sp>
        <p:nvSpPr>
          <p:cNvPr id="49" name="Прямоугольник 48"/>
          <p:cNvSpPr/>
          <p:nvPr/>
        </p:nvSpPr>
        <p:spPr>
          <a:xfrm>
            <a:off x="335874" y="252239"/>
            <a:ext cx="2914580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500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Перспективы выпускников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932750" y="1392228"/>
            <a:ext cx="290178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95517"/>
            <a:r>
              <a:rPr lang="ru-RU" sz="11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ДЕНЕЖНОЕ ДОВОЛЬСТВИЕ</a:t>
            </a:r>
          </a:p>
          <a:p>
            <a:pPr defTabSz="995517"/>
            <a:r>
              <a:rPr lang="ru-RU" sz="11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Ежемесячно от </a:t>
            </a:r>
            <a:r>
              <a:rPr lang="ru-RU" sz="1100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70 </a:t>
            </a:r>
            <a:r>
              <a:rPr lang="ru-RU" sz="11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тыс. рублей</a:t>
            </a:r>
          </a:p>
        </p:txBody>
      </p:sp>
    </p:spTree>
    <p:extLst>
      <p:ext uri="{BB962C8B-B14F-4D97-AF65-F5344CB8AC3E}">
        <p14:creationId xmlns:p14="http://schemas.microsoft.com/office/powerpoint/2010/main" val="1709590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7" name="Picture 7" descr="J:\ФОТОШОП\PSD файлы\Фон абстрактный\5.pn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5793"/>
            <a:ext cx="10891316" cy="7598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3757203" y="258336"/>
            <a:ext cx="3177406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Институт подготовки</a:t>
            </a:r>
          </a:p>
          <a:p>
            <a:r>
              <a:rPr lang="ru-RU" sz="14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       оперативного состава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798500" y="756295"/>
            <a:ext cx="3060000" cy="290848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1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Контрразведывательный факультет</a:t>
            </a:r>
          </a:p>
          <a:p>
            <a:r>
              <a:rPr lang="ru-RU" sz="110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правовое обеспечение национальной </a:t>
            </a:r>
          </a:p>
          <a:p>
            <a:r>
              <a:rPr lang="ru-RU" sz="110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безопасности (40.05.01).</a:t>
            </a:r>
          </a:p>
          <a:p>
            <a:endParaRPr lang="ru-RU" sz="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1100" b="1" dirty="0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ЕГЭ: иностранный </a:t>
            </a:r>
            <a:r>
              <a:rPr lang="ru-RU" sz="1100" b="1" dirty="0" smtClean="0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язык или история (по выбору), </a:t>
            </a:r>
            <a:r>
              <a:rPr lang="ru-RU" sz="1100" b="1" dirty="0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обществознание,  русский язык.</a:t>
            </a:r>
          </a:p>
          <a:p>
            <a:r>
              <a:rPr lang="ru-RU" sz="1100" b="1" u="sng" dirty="0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Вступительные испытания:</a:t>
            </a:r>
          </a:p>
          <a:p>
            <a:r>
              <a:rPr lang="ru-RU" sz="1100" b="1" dirty="0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иностранный язык, обществознание.</a:t>
            </a:r>
          </a:p>
          <a:p>
            <a:endParaRPr lang="ru-RU" sz="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11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Следственный факультет</a:t>
            </a:r>
          </a:p>
          <a:p>
            <a:pPr algn="just"/>
            <a:r>
              <a:rPr lang="ru-RU" sz="110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правовое обеспечение национальной </a:t>
            </a:r>
          </a:p>
          <a:p>
            <a:r>
              <a:rPr lang="ru-RU" sz="110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безопасности (40.05.01).</a:t>
            </a:r>
          </a:p>
          <a:p>
            <a:endParaRPr lang="ru-RU" sz="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1100" b="1" dirty="0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ЕГЭ: история, обществознание, </a:t>
            </a:r>
          </a:p>
          <a:p>
            <a:r>
              <a:rPr lang="ru-RU" sz="1100" b="1" dirty="0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русский язык.</a:t>
            </a:r>
          </a:p>
          <a:p>
            <a:r>
              <a:rPr lang="ru-RU" sz="1100" b="1" u="sng" dirty="0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Вступительные испытания:</a:t>
            </a:r>
          </a:p>
          <a:p>
            <a:r>
              <a:rPr lang="ru-RU" sz="1100" b="1" dirty="0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русский язык, обществознание.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557295" y="3564607"/>
            <a:ext cx="1542410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700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Олимпиады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798500" y="3924647"/>
            <a:ext cx="3060000" cy="24365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ru-RU" sz="11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Межрегиональная олимпиада школьников на базе ведомственных образовательных организаций</a:t>
            </a:r>
          </a:p>
          <a:p>
            <a:pPr indent="180000">
              <a:spcBef>
                <a:spcPts val="200"/>
              </a:spcBef>
            </a:pPr>
            <a:r>
              <a:rPr lang="ru-RU" sz="1100" spc="-50" dirty="0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иностранные языки (английский, испанский,    немецкий, китайский и  французский языки);</a:t>
            </a:r>
          </a:p>
          <a:p>
            <a:pPr indent="180000" algn="just"/>
            <a:r>
              <a:rPr lang="ru-RU" sz="1100" dirty="0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русский язык;</a:t>
            </a:r>
          </a:p>
          <a:p>
            <a:pPr indent="180000" algn="just"/>
            <a:r>
              <a:rPr lang="ru-RU" sz="1100" dirty="0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физика; </a:t>
            </a:r>
          </a:p>
          <a:p>
            <a:pPr indent="180000" algn="just"/>
            <a:r>
              <a:rPr lang="ru-RU" sz="1100" dirty="0" smtClean="0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обществознание</a:t>
            </a:r>
            <a:r>
              <a:rPr lang="ru-RU" sz="1100" dirty="0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</a:t>
            </a:r>
          </a:p>
          <a:p>
            <a:pPr indent="180000" algn="just"/>
            <a:endParaRPr lang="ru-RU" sz="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11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Межрегиональная олимпиада</a:t>
            </a:r>
          </a:p>
          <a:p>
            <a:r>
              <a:rPr lang="ru-RU" sz="11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школьников имени И.Я. </a:t>
            </a:r>
            <a:r>
              <a:rPr lang="ru-RU" sz="1100" b="1" dirty="0" err="1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Верченко</a:t>
            </a:r>
            <a:endParaRPr lang="ru-RU" sz="1100" b="1" dirty="0">
              <a:solidFill>
                <a:srgbClr val="0070C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indent="180000">
              <a:spcBef>
                <a:spcPts val="200"/>
              </a:spcBef>
            </a:pPr>
            <a:r>
              <a:rPr lang="ru-RU" sz="1100" dirty="0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информатика и компьютерная безопасность;</a:t>
            </a:r>
          </a:p>
          <a:p>
            <a:pPr indent="180000" algn="just"/>
            <a:r>
              <a:rPr lang="ru-RU" sz="1100" dirty="0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математика и криптография.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268279" y="258336"/>
            <a:ext cx="3063659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700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Институты и факультеты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288492" y="756295"/>
            <a:ext cx="318600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ru-RU" sz="14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Институт криптографии,</a:t>
            </a:r>
          </a:p>
          <a:p>
            <a:r>
              <a:rPr lang="ru-RU" sz="14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             связи и информатики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25124" y="1296059"/>
            <a:ext cx="3060000" cy="370870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1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Факультет прикладной математики</a:t>
            </a:r>
          </a:p>
          <a:p>
            <a:r>
              <a:rPr lang="ru-RU" sz="110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криптография (10.05.06);</a:t>
            </a:r>
          </a:p>
          <a:p>
            <a:r>
              <a:rPr lang="ru-RU" sz="110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информационно-аналитические системы безопасности (10.05.04).</a:t>
            </a:r>
          </a:p>
          <a:p>
            <a:pPr>
              <a:spcBef>
                <a:spcPts val="600"/>
              </a:spcBef>
            </a:pPr>
            <a:r>
              <a:rPr lang="ru-RU" sz="11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Факультет специальной техники</a:t>
            </a:r>
          </a:p>
          <a:p>
            <a:r>
              <a:rPr lang="ru-RU" sz="110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информационная безопасность        телекоммуникационных систем (10.05.02).</a:t>
            </a:r>
          </a:p>
          <a:p>
            <a:pPr>
              <a:spcBef>
                <a:spcPts val="600"/>
              </a:spcBef>
            </a:pPr>
            <a:r>
              <a:rPr lang="ru-RU" sz="11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Факультет информационной безопасности</a:t>
            </a:r>
          </a:p>
          <a:p>
            <a:pPr algn="just"/>
            <a:r>
              <a:rPr lang="ru-RU" sz="110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компьютерная безопасность (10.05.01);</a:t>
            </a:r>
          </a:p>
          <a:p>
            <a:r>
              <a:rPr lang="ru-RU" sz="110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информационная безопасность  автоматизированных систем (10.05.03).</a:t>
            </a:r>
          </a:p>
          <a:p>
            <a:pPr>
              <a:spcBef>
                <a:spcPts val="600"/>
              </a:spcBef>
            </a:pPr>
            <a:r>
              <a:rPr lang="ru-RU" sz="11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Оперативно-технический факультет</a:t>
            </a:r>
          </a:p>
          <a:p>
            <a:r>
              <a:rPr lang="ru-RU" sz="110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противодействие техническим         разведкам (10.05.07).</a:t>
            </a:r>
          </a:p>
          <a:p>
            <a:pPr algn="just"/>
            <a:endParaRPr lang="ru-RU" sz="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1100" b="1" dirty="0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ЕГЭ: профильная математика, физика, русский язык.</a:t>
            </a:r>
          </a:p>
          <a:p>
            <a:pPr algn="just"/>
            <a:r>
              <a:rPr lang="ru-RU" sz="1100" b="1" u="sng" dirty="0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Вступительные испытания: </a:t>
            </a:r>
          </a:p>
          <a:p>
            <a:pPr algn="just"/>
            <a:r>
              <a:rPr lang="ru-RU" sz="1100" b="1" dirty="0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физика, математика.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225124" y="4944660"/>
            <a:ext cx="3321376" cy="2431435"/>
          </a:xfrm>
          <a:prstGeom prst="rect">
            <a:avLst/>
          </a:prstGeom>
          <a:noFill/>
          <a:effectLst>
            <a:softEdge rad="127000"/>
          </a:effectLst>
        </p:spPr>
        <p:txBody>
          <a:bodyPr wrap="square">
            <a:spAutoFit/>
          </a:bodyPr>
          <a:lstStyle/>
          <a:p>
            <a:pPr lvl="0"/>
            <a:r>
              <a:rPr lang="ru-RU" sz="1400" b="1" spc="-4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Факультет иностранных языков</a:t>
            </a:r>
          </a:p>
          <a:p>
            <a:endParaRPr lang="ru-RU" sz="5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110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Перевод и переводоведение (45.05.01).</a:t>
            </a:r>
          </a:p>
          <a:p>
            <a:r>
              <a:rPr lang="ru-RU" sz="110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ru-RU" sz="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1100" b="1" dirty="0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ЕГЭ: иностранный язык, русский язык, </a:t>
            </a:r>
          </a:p>
          <a:p>
            <a:r>
              <a:rPr lang="ru-RU" sz="1100" b="1" dirty="0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история.</a:t>
            </a:r>
          </a:p>
          <a:p>
            <a:r>
              <a:rPr lang="ru-RU" sz="1100" b="1" u="sng" dirty="0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Вступительные испытания: </a:t>
            </a:r>
          </a:p>
          <a:p>
            <a:r>
              <a:rPr lang="ru-RU" sz="1100" b="1" dirty="0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иностранный язык , русский язык.</a:t>
            </a:r>
          </a:p>
          <a:p>
            <a:endParaRPr lang="ru-RU" sz="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110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Регионоведение России (41.03.02).</a:t>
            </a:r>
          </a:p>
          <a:p>
            <a:endParaRPr lang="ru-RU" sz="6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ru-RU" sz="1100" b="1" spc="-40" dirty="0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ЕГЭ: русский язык, история, </a:t>
            </a:r>
          </a:p>
          <a:p>
            <a:r>
              <a:rPr lang="ru-RU" sz="1100" b="1" spc="-40" dirty="0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обществознание.</a:t>
            </a:r>
          </a:p>
          <a:p>
            <a:r>
              <a:rPr lang="ru-RU" sz="1100" b="1" u="sng" dirty="0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Вступительные испытания: </a:t>
            </a:r>
          </a:p>
          <a:p>
            <a:r>
              <a:rPr lang="ru-RU" sz="1100" b="1" dirty="0">
                <a:solidFill>
                  <a:schemeClr val="accent6">
                    <a:lumMod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русский язык.</a:t>
            </a: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900108" y="684287"/>
            <a:ext cx="1800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428500" y="6626398"/>
            <a:ext cx="1800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3798500" y="6785803"/>
            <a:ext cx="3060000" cy="523220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/>
            <a:r>
              <a:rPr lang="ru-RU" sz="120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Подробнее об олимпиадах на сайте</a:t>
            </a:r>
          </a:p>
          <a:p>
            <a:pPr algn="ctr"/>
            <a:r>
              <a:rPr lang="ru-RU" sz="16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www.v-olymp.ru</a:t>
            </a:r>
            <a:endParaRPr lang="ru-RU" sz="1600" b="1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554687" y="258336"/>
            <a:ext cx="2688557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700" b="1" dirty="0">
                <a:solidFill>
                  <a:srgbClr val="C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Порядок поступления</a:t>
            </a:r>
          </a:p>
        </p:txBody>
      </p:sp>
      <p:sp>
        <p:nvSpPr>
          <p:cNvPr id="20" name="Прямоугольник с двумя вырезанными противолежащими углами 48"/>
          <p:cNvSpPr/>
          <p:nvPr/>
        </p:nvSpPr>
        <p:spPr>
          <a:xfrm>
            <a:off x="7854177" y="1663705"/>
            <a:ext cx="2673452" cy="413191"/>
          </a:xfrm>
          <a:prstGeom prst="snip2DiagRect">
            <a:avLst>
              <a:gd name="adj1" fmla="val 0"/>
              <a:gd name="adj2" fmla="val 0"/>
            </a:avLst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ru-RU" sz="110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Выполнить тесты профессионального психологического отбора </a:t>
            </a:r>
          </a:p>
        </p:txBody>
      </p:sp>
      <p:sp>
        <p:nvSpPr>
          <p:cNvPr id="21" name="Прямоугольник с двумя вырезанными противолежащими углами 62"/>
          <p:cNvSpPr/>
          <p:nvPr/>
        </p:nvSpPr>
        <p:spPr>
          <a:xfrm>
            <a:off x="7854691" y="2200757"/>
            <a:ext cx="2676585" cy="499754"/>
          </a:xfrm>
          <a:prstGeom prst="snip2DiagRect">
            <a:avLst>
              <a:gd name="adj1" fmla="val 0"/>
              <a:gd name="adj2" fmla="val 0"/>
            </a:avLst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ru-RU" sz="110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Пройти предварительное медицинское освидетельствование</a:t>
            </a:r>
          </a:p>
        </p:txBody>
      </p:sp>
      <p:sp>
        <p:nvSpPr>
          <p:cNvPr id="23" name="Прямоугольник с двумя вырезанными противолежащими углами 63"/>
          <p:cNvSpPr/>
          <p:nvPr/>
        </p:nvSpPr>
        <p:spPr>
          <a:xfrm>
            <a:off x="7854177" y="2657262"/>
            <a:ext cx="2673453" cy="475297"/>
          </a:xfrm>
          <a:prstGeom prst="snip2DiagRect">
            <a:avLst>
              <a:gd name="adj1" fmla="val 0"/>
              <a:gd name="adj2" fmla="val 0"/>
            </a:avLst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ru-RU" sz="110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Сдать нормативы по физической подготовке</a:t>
            </a:r>
          </a:p>
        </p:txBody>
      </p:sp>
      <p:sp>
        <p:nvSpPr>
          <p:cNvPr id="24" name="Прямоугольник с двумя вырезанными противолежащими углами 66"/>
          <p:cNvSpPr/>
          <p:nvPr/>
        </p:nvSpPr>
        <p:spPr>
          <a:xfrm>
            <a:off x="7854177" y="3175873"/>
            <a:ext cx="2673450" cy="370046"/>
          </a:xfrm>
          <a:prstGeom prst="snip2DiagRect">
            <a:avLst>
              <a:gd name="adj1" fmla="val 0"/>
              <a:gd name="adj2" fmla="val 0"/>
            </a:avLst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ru-RU" sz="110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Набрать необходимые балы </a:t>
            </a:r>
            <a:br>
              <a:rPr lang="ru-RU" sz="110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10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 общеобразовательным предметам</a:t>
            </a:r>
          </a:p>
        </p:txBody>
      </p:sp>
      <p:sp>
        <p:nvSpPr>
          <p:cNvPr id="27" name="Прямоугольник с двумя вырезанными противолежащими углами 66"/>
          <p:cNvSpPr/>
          <p:nvPr/>
        </p:nvSpPr>
        <p:spPr>
          <a:xfrm>
            <a:off x="7854177" y="3698617"/>
            <a:ext cx="2673450" cy="370046"/>
          </a:xfrm>
          <a:prstGeom prst="snip2DiagRect">
            <a:avLst>
              <a:gd name="adj1" fmla="val 0"/>
              <a:gd name="adj2" fmla="val 0"/>
            </a:avLst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ru-RU" sz="110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Сдать вступительные испытания</a:t>
            </a:r>
          </a:p>
        </p:txBody>
      </p:sp>
      <p:sp>
        <p:nvSpPr>
          <p:cNvPr id="30" name="Прямоугольник с двумя вырезанными противолежащими углами 48"/>
          <p:cNvSpPr/>
          <p:nvPr/>
        </p:nvSpPr>
        <p:spPr>
          <a:xfrm>
            <a:off x="7854177" y="1087641"/>
            <a:ext cx="2673452" cy="604758"/>
          </a:xfrm>
          <a:prstGeom prst="snip2DiagRect">
            <a:avLst>
              <a:gd name="adj1" fmla="val 0"/>
              <a:gd name="adj2" fmla="val 0"/>
            </a:avLst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ru-RU" sz="110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За год до поступления обратиться </a:t>
            </a:r>
            <a:br>
              <a:rPr lang="ru-RU" sz="110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10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 территориальный орган безопасности по месту жительства</a:t>
            </a:r>
          </a:p>
        </p:txBody>
      </p:sp>
      <p:sp>
        <p:nvSpPr>
          <p:cNvPr id="31" name="Овал 30"/>
          <p:cNvSpPr/>
          <p:nvPr/>
        </p:nvSpPr>
        <p:spPr>
          <a:xfrm>
            <a:off x="7426290" y="790285"/>
            <a:ext cx="288000" cy="288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</a:p>
        </p:txBody>
      </p:sp>
      <p:sp>
        <p:nvSpPr>
          <p:cNvPr id="32" name="Прямоугольник с двумя вырезанными противолежащими углами 48"/>
          <p:cNvSpPr/>
          <p:nvPr/>
        </p:nvSpPr>
        <p:spPr>
          <a:xfrm>
            <a:off x="7862402" y="748261"/>
            <a:ext cx="2673452" cy="604758"/>
          </a:xfrm>
          <a:prstGeom prst="snip2DiagRect">
            <a:avLst>
              <a:gd name="adj1" fmla="val 0"/>
              <a:gd name="adj2" fmla="val 0"/>
            </a:avLst>
          </a:prstGeom>
          <a:noFill/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ru-RU" sz="1100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Выбрать направление для обучения</a:t>
            </a:r>
          </a:p>
        </p:txBody>
      </p:sp>
      <p:sp>
        <p:nvSpPr>
          <p:cNvPr id="33" name="Овал 32"/>
          <p:cNvSpPr/>
          <p:nvPr/>
        </p:nvSpPr>
        <p:spPr>
          <a:xfrm>
            <a:off x="7426290" y="1264722"/>
            <a:ext cx="288000" cy="288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</a:p>
        </p:txBody>
      </p:sp>
      <p:sp>
        <p:nvSpPr>
          <p:cNvPr id="34" name="Овал 33"/>
          <p:cNvSpPr/>
          <p:nvPr/>
        </p:nvSpPr>
        <p:spPr>
          <a:xfrm>
            <a:off x="7426290" y="1745002"/>
            <a:ext cx="288000" cy="288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</a:p>
        </p:txBody>
      </p:sp>
      <p:sp>
        <p:nvSpPr>
          <p:cNvPr id="35" name="Овал 34"/>
          <p:cNvSpPr/>
          <p:nvPr/>
        </p:nvSpPr>
        <p:spPr>
          <a:xfrm>
            <a:off x="7426290" y="2265631"/>
            <a:ext cx="288000" cy="288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</a:p>
        </p:txBody>
      </p:sp>
      <p:sp>
        <p:nvSpPr>
          <p:cNvPr id="36" name="Овал 35"/>
          <p:cNvSpPr/>
          <p:nvPr/>
        </p:nvSpPr>
        <p:spPr>
          <a:xfrm>
            <a:off x="7426290" y="2722636"/>
            <a:ext cx="288000" cy="288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</a:p>
        </p:txBody>
      </p:sp>
      <p:sp>
        <p:nvSpPr>
          <p:cNvPr id="37" name="Овал 36"/>
          <p:cNvSpPr/>
          <p:nvPr/>
        </p:nvSpPr>
        <p:spPr>
          <a:xfrm>
            <a:off x="7434964" y="3247541"/>
            <a:ext cx="288000" cy="288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</a:p>
        </p:txBody>
      </p:sp>
      <p:sp>
        <p:nvSpPr>
          <p:cNvPr id="38" name="Овал 37"/>
          <p:cNvSpPr/>
          <p:nvPr/>
        </p:nvSpPr>
        <p:spPr>
          <a:xfrm>
            <a:off x="7434964" y="3708655"/>
            <a:ext cx="288000" cy="2880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7363292" y="6303813"/>
            <a:ext cx="3060000" cy="9848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Подробнее  о направлениях обучения и условиях  поступления </a:t>
            </a:r>
            <a:br>
              <a:rPr lang="ru-RU" sz="12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ru-RU" sz="1200" b="1" dirty="0">
                <a:solidFill>
                  <a:srgbClr val="00206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Вы можете узнать на сайте</a:t>
            </a:r>
          </a:p>
          <a:p>
            <a:pPr algn="ctr"/>
            <a:endParaRPr lang="ru-RU" sz="500" dirty="0">
              <a:solidFill>
                <a:srgbClr val="00206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ru-RU" sz="1600" b="1" dirty="0">
                <a:solidFill>
                  <a:srgbClr val="0070C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www.academy.fsb.ru</a:t>
            </a:r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>
            <a:off x="7993292" y="6228903"/>
            <a:ext cx="1800000" cy="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3" descr="C:\Users\Rakot\Desktop\значки\111\617171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8945" y="4068663"/>
            <a:ext cx="2858315" cy="201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613001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1213</TotalTime>
  <Words>430</Words>
  <Application>Microsoft Office PowerPoint</Application>
  <PresentationFormat>Произвольный</PresentationFormat>
  <Paragraphs>115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Rakot</dc:creator>
  <cp:lastModifiedBy>Петухов Владимир Андреевич</cp:lastModifiedBy>
  <cp:revision>88</cp:revision>
  <cp:lastPrinted>2022-11-21T11:25:36Z</cp:lastPrinted>
  <dcterms:created xsi:type="dcterms:W3CDTF">2022-09-14T18:17:22Z</dcterms:created>
  <dcterms:modified xsi:type="dcterms:W3CDTF">2025-05-05T12:12:52Z</dcterms:modified>
</cp:coreProperties>
</file>